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handoutMasterIdLst>
    <p:handoutMasterId r:id="rId94"/>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455" r:id="rId16"/>
    <p:sldId id="1464" r:id="rId17"/>
    <p:sldId id="1439" r:id="rId18"/>
    <p:sldId id="1476" r:id="rId19"/>
    <p:sldId id="1465" r:id="rId20"/>
    <p:sldId id="502" r:id="rId21"/>
    <p:sldId id="514" r:id="rId22"/>
    <p:sldId id="516" r:id="rId23"/>
    <p:sldId id="1473" r:id="rId24"/>
    <p:sldId id="1467" r:id="rId25"/>
    <p:sldId id="1468" r:id="rId26"/>
    <p:sldId id="1490" r:id="rId27"/>
    <p:sldId id="1447" r:id="rId28"/>
    <p:sldId id="1477" r:id="rId29"/>
    <p:sldId id="1518" r:id="rId30"/>
    <p:sldId id="517" r:id="rId31"/>
    <p:sldId id="1509" r:id="rId32"/>
    <p:sldId id="597" r:id="rId33"/>
    <p:sldId id="599" r:id="rId34"/>
    <p:sldId id="595" r:id="rId35"/>
    <p:sldId id="1499" r:id="rId36"/>
    <p:sldId id="592" r:id="rId37"/>
    <p:sldId id="598" r:id="rId38"/>
    <p:sldId id="1478" r:id="rId39"/>
    <p:sldId id="1503" r:id="rId40"/>
    <p:sldId id="270" r:id="rId41"/>
    <p:sldId id="1500" r:id="rId42"/>
    <p:sldId id="1501" r:id="rId43"/>
    <p:sldId id="282" r:id="rId44"/>
    <p:sldId id="288" r:id="rId45"/>
    <p:sldId id="286" r:id="rId46"/>
    <p:sldId id="289" r:id="rId47"/>
    <p:sldId id="290" r:id="rId48"/>
    <p:sldId id="292" r:id="rId49"/>
    <p:sldId id="294" r:id="rId50"/>
    <p:sldId id="1519" r:id="rId51"/>
    <p:sldId id="1513" r:id="rId52"/>
    <p:sldId id="1514" r:id="rId53"/>
    <p:sldId id="1515" r:id="rId54"/>
    <p:sldId id="1516" r:id="rId55"/>
    <p:sldId id="1517" r:id="rId56"/>
    <p:sldId id="1512" r:id="rId57"/>
    <p:sldId id="1520" r:id="rId58"/>
    <p:sldId id="1521" r:id="rId59"/>
    <p:sldId id="1522" r:id="rId60"/>
    <p:sldId id="1496" r:id="rId61"/>
    <p:sldId id="1491" r:id="rId62"/>
    <p:sldId id="1507" r:id="rId63"/>
    <p:sldId id="1504" r:id="rId64"/>
    <p:sldId id="1492" r:id="rId65"/>
    <p:sldId id="1493" r:id="rId66"/>
    <p:sldId id="1494" r:id="rId67"/>
    <p:sldId id="1505" r:id="rId68"/>
    <p:sldId id="1487" r:id="rId69"/>
    <p:sldId id="1484" r:id="rId70"/>
    <p:sldId id="1481" r:id="rId71"/>
    <p:sldId id="1483" r:id="rId72"/>
    <p:sldId id="1480" r:id="rId73"/>
    <p:sldId id="1485" r:id="rId74"/>
    <p:sldId id="1489" r:id="rId75"/>
    <p:sldId id="665" r:id="rId76"/>
    <p:sldId id="1488" r:id="rId77"/>
    <p:sldId id="1469" r:id="rId78"/>
    <p:sldId id="1470" r:id="rId79"/>
    <p:sldId id="512" r:id="rId80"/>
    <p:sldId id="1486" r:id="rId81"/>
    <p:sldId id="490" r:id="rId82"/>
    <p:sldId id="1474" r:id="rId83"/>
    <p:sldId id="1475" r:id="rId84"/>
    <p:sldId id="1444" r:id="rId85"/>
    <p:sldId id="518" r:id="rId86"/>
    <p:sldId id="1460" r:id="rId87"/>
    <p:sldId id="1449" r:id="rId88"/>
    <p:sldId id="1462" r:id="rId89"/>
    <p:sldId id="1454" r:id="rId90"/>
    <p:sldId id="589" r:id="rId91"/>
    <p:sldId id="587" r:id="rId9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1518"/>
            <p14:sldId id="517"/>
            <p14:sldId id="1509"/>
            <p14:sldId id="597"/>
            <p14:sldId id="599"/>
            <p14:sldId id="595"/>
            <p14:sldId id="1499"/>
            <p14:sldId id="592"/>
            <p14:sldId id="598"/>
            <p14:sldId id="1478"/>
          </p14:sldIdLst>
        </p14:section>
        <p14:section name="Tech_Support" id="{16C99AC3-9DE0-4BC4-BD4F-5D74399F0284}">
          <p14:sldIdLst>
            <p14:sldId id="1503"/>
            <p14:sldId id="270"/>
            <p14:sldId id="1500"/>
            <p14:sldId id="1501"/>
          </p14:sldIdLst>
        </p14:section>
        <p14:section name="GH" id="{157FD28C-F080-594A-8C50-ABEEB649819C}">
          <p14:sldIdLst>
            <p14:sldId id="282"/>
            <p14:sldId id="288"/>
            <p14:sldId id="286"/>
            <p14:sldId id="289"/>
            <p14:sldId id="290"/>
            <p14:sldId id="292"/>
            <p14:sldId id="294"/>
          </p14:sldIdLst>
        </p14:section>
        <p14:section name="Sana" id="{3C220462-8020-4547-9DC2-04C1361C8CF1}">
          <p14:sldIdLst>
            <p14:sldId id="1519"/>
            <p14:sldId id="1513"/>
            <p14:sldId id="1514"/>
            <p14:sldId id="1515"/>
          </p14:sldIdLst>
        </p14:section>
        <p14:section name="Collaboration" id="{5DF99A33-AB31-4962-84AA-E033419B6796}">
          <p14:sldIdLst>
            <p14:sldId id="1516"/>
            <p14:sldId id="1517"/>
          </p14:sldIdLst>
        </p14:section>
        <p14:section name="Paul_Topipotent" id="{8C360FFD-1D11-E44C-A7E5-C3E0CB691A9D}">
          <p14:sldIdLst>
            <p14:sldId id="1512"/>
            <p14:sldId id="1520"/>
            <p14:sldId id="1521"/>
            <p14:sldId id="1522"/>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 id="512"/>
          </p14:sldIdLst>
        </p14:section>
        <p14:section name="Cell_Identity" id="{F0E830CC-CBF7-4797-8B05-9A87DACFA6CB}">
          <p14:sldIdLst>
            <p14:sldId id="1486"/>
            <p14:sldId id="490"/>
            <p14:sldId id="1474"/>
            <p14:sldId id="1475"/>
            <p14:sldId id="1444"/>
          </p14:sldIdLst>
        </p14:section>
        <p14:section name="Structure_Genome" id="{89CA3181-FB05-574D-9BE1-62ED40402B0A}">
          <p14:sldIdLst>
            <p14:sldId id="518"/>
            <p14:sldId id="1460"/>
          </p14:sldIdLst>
        </p14:section>
        <p14:section name="Protocol_bp" id="{BB7F5356-3C4C-4515-939B-F2D5A9E528D3}">
          <p14:sldIdLst>
            <p14:sldId id="1449"/>
            <p14:sldId id="1462"/>
            <p14:sldId id="1454"/>
            <p14:sldId id="589"/>
            <p14:sldId id="587"/>
          </p14:sldIdLst>
        </p14:section>
        <p14:section name="appendix" id="{78ABCED0-6BF5-1549-9AE9-25D49A8BF2D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4" autoAdjust="0"/>
    <p:restoredTop sz="75659" autoAdjust="0"/>
  </p:normalViewPr>
  <p:slideViewPr>
    <p:cSldViewPr snapToGrid="0">
      <p:cViewPr varScale="1">
        <p:scale>
          <a:sx n="84" d="100"/>
          <a:sy n="84" d="100"/>
        </p:scale>
        <p:origin x="1470" y="126"/>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4/18/2022</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today, Especially for your time spent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p>
        </p:txBody>
      </p:sp>
      <p:sp>
        <p:nvSpPr>
          <p:cNvPr id="4" name="Date Placeholder 3"/>
          <p:cNvSpPr>
            <a:spLocks noGrp="1"/>
          </p:cNvSpPr>
          <p:nvPr>
            <p:ph type="dt" idx="1"/>
          </p:nvPr>
        </p:nvSpPr>
        <p:spPr/>
        <p:txBody>
          <a:bodyPr/>
          <a:lstStyle/>
          <a:p>
            <a:fld id="{97962A03-75BD-4332-903E-730A394AFAB6}"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between WT and </a:t>
            </a:r>
            <a:r>
              <a:rPr lang="en-US" sz="12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my PhD work, </a:t>
            </a:r>
            <a:r>
              <a:rPr lang="en-US" sz="1200" b="0" i="0" dirty="0">
                <a:solidFill>
                  <a:srgbClr val="00395C"/>
                </a:solidFill>
                <a:effectLst/>
              </a:rPr>
              <a:t>Transcriptional regulation in T cells and down the road some computational study and a python package I developed for network analysis basing on 3D genome (</a:t>
            </a:r>
            <a:r>
              <a:rPr lang="en-US" sz="1200" b="0" i="0" dirty="0" err="1">
                <a:solidFill>
                  <a:srgbClr val="00395C"/>
                </a:solidFill>
                <a:effectLst/>
              </a:rPr>
              <a:t>HiCHub</a:t>
            </a:r>
            <a:r>
              <a:rPr lang="en-US" sz="1200" b="0" i="0" dirty="0">
                <a:solidFill>
                  <a:srgbClr val="00395C"/>
                </a:solidFill>
                <a:effectLst/>
              </a:rPr>
              <a:t>), now available in </a:t>
            </a:r>
            <a:r>
              <a:rPr lang="en-US" sz="1200" b="0" i="0" dirty="0" err="1">
                <a:solidFill>
                  <a:srgbClr val="00395C"/>
                </a:solidFill>
                <a:effectLst/>
              </a:rPr>
              <a:t>PyPi</a:t>
            </a:r>
            <a:r>
              <a:rPr lang="en-US" sz="1200" b="0" i="0" dirty="0">
                <a:solidFill>
                  <a:srgbClr val="00395C"/>
                </a:solidFill>
                <a:effectLst/>
              </a:rPr>
              <a:t>. And </a:t>
            </a:r>
            <a:r>
              <a:rPr lang="en-US" dirty="0"/>
              <a:t>the full scope of my research also cover part of post-transcriptional regulation in T cells, such as mRNA stability during T-cell activation. </a:t>
            </a:r>
          </a:p>
          <a:p>
            <a:r>
              <a:rPr lang="en-US" dirty="0"/>
              <a:t>Today I will mainly talk about the first two components. If possible, I wish to use some time that quickly go through my experience in industry and collaboration, to show my qualification for this position.</a:t>
            </a:r>
          </a:p>
          <a:p>
            <a:endParaRPr lang="en-US" dirty="0"/>
          </a:p>
        </p:txBody>
      </p:sp>
      <p:sp>
        <p:nvSpPr>
          <p:cNvPr id="4" name="Date Placeholder 3"/>
          <p:cNvSpPr>
            <a:spLocks noGrp="1"/>
          </p:cNvSpPr>
          <p:nvPr>
            <p:ph type="dt" idx="1"/>
          </p:nvPr>
        </p:nvSpPr>
        <p:spPr/>
        <p:txBody>
          <a:bodyPr/>
          <a:lstStyle/>
          <a:p>
            <a:fld id="{E1BAADCF-3A83-42A5-82C1-FE07CCC7E712}"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20</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Let’s have a look at the genome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t>
            </a:r>
          </a:p>
          <a:p>
            <a:r>
              <a:rPr lang="en-US" sz="1800" dirty="0">
                <a:effectLst/>
                <a:latin typeface="Times New Roman" panose="02020603050405020304" pitchFamily="18" charset="0"/>
                <a:ea typeface="SimSun" panose="02010600030101010101" pitchFamily="2" charset="-122"/>
              </a:rPr>
              <a:t>Start with bulk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a:t>
            </a:r>
          </a:p>
          <a:p>
            <a:r>
              <a:rPr lang="en-US" sz="1800" dirty="0">
                <a:effectLst/>
                <a:latin typeface="Times New Roman" panose="02020603050405020304" pitchFamily="18" charset="0"/>
                <a:ea typeface="SimSun" panose="02010600030101010101" pitchFamily="2" charset="-122"/>
              </a:rPr>
              <a:t>Following </a:t>
            </a:r>
            <a:r>
              <a:rPr lang="en-US" sz="1800" dirty="0" err="1">
                <a:effectLst/>
                <a:latin typeface="Times New Roman" panose="02020603050405020304" pitchFamily="18" charset="0"/>
                <a:ea typeface="SimSun" panose="02010600030101010101" pitchFamily="2" charset="-122"/>
              </a:rPr>
              <a:t>Tcf</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ChIP</a:t>
            </a:r>
            <a:r>
              <a:rPr lang="en-US" sz="1800" dirty="0">
                <a:effectLst/>
                <a:latin typeface="Times New Roman" panose="02020603050405020304" pitchFamily="18" charset="0"/>
                <a:ea typeface="SimSun" panose="02010600030101010101" pitchFamily="2" charset="-122"/>
              </a:rPr>
              <a:t>-seq data shows Tcf1 bound in multiple regions and three of them were classified as direct binding by Motif matching. </a:t>
            </a:r>
          </a:p>
          <a:p>
            <a:r>
              <a:rPr lang="en-US" sz="1800" dirty="0">
                <a:effectLst/>
                <a:latin typeface="Times New Roman" panose="02020603050405020304" pitchFamily="18" charset="0"/>
                <a:ea typeface="SimSun" panose="02010600030101010101" pitchFamily="2" charset="-122"/>
              </a:rPr>
              <a:t>And Further observation in </a:t>
            </a:r>
            <a:r>
              <a:rPr lang="en-US" sz="1800" dirty="0" err="1">
                <a:effectLst/>
                <a:latin typeface="Times New Roman" panose="02020603050405020304" pitchFamily="18" charset="0"/>
                <a:ea typeface="SimSun" panose="02010600030101010101" pitchFamily="2" charset="-122"/>
              </a:rPr>
              <a:t>Dnase</a:t>
            </a:r>
            <a:r>
              <a:rPr lang="en-US" sz="1800" dirty="0">
                <a:effectLst/>
                <a:latin typeface="Times New Roman" panose="02020603050405020304" pitchFamily="18" charset="0"/>
                <a:ea typeface="SimSun" panose="02010600030101010101" pitchFamily="2" charset="-122"/>
              </a:rPr>
              <a:t>-seq and histone modification shows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gene activity marker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24</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published in nature communication.</a:t>
            </a:r>
          </a:p>
        </p:txBody>
      </p:sp>
      <p:sp>
        <p:nvSpPr>
          <p:cNvPr id="4" name="Slide Number Placeholder 3"/>
          <p:cNvSpPr>
            <a:spLocks noGrp="1"/>
          </p:cNvSpPr>
          <p:nvPr>
            <p:ph type="sldNum" sz="quarter" idx="10"/>
          </p:nvPr>
        </p:nvSpPr>
        <p:spPr/>
        <p:txBody>
          <a:bodyPr/>
          <a:lstStyle/>
          <a:p>
            <a:fld id="{FFFD2612-DEFE-4ACC-8924-D53ECD5A6EEA}" type="slidenum">
              <a:rPr lang="en-US" smtClean="0"/>
              <a:t>26</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27</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30</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get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31</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34</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36</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37</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39</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41</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throughput single cell DNA targeted sequencing enables detection of rare mutations in cells and identification of subclones defined by co-occurrence of mutations. </a:t>
            </a:r>
          </a:p>
          <a:p>
            <a:r>
              <a:rPr lang="en-US" dirty="0"/>
              <a:t>The big challenge with multiplex sequencing at single cell level is the non-uniform amplification of the targeted regions during PCR. </a:t>
            </a:r>
          </a:p>
          <a:p>
            <a:r>
              <a:rPr lang="en-US" dirty="0"/>
              <a:t>This results in inadequate coverage of mutations of interest in the panel and hence makes genotyping challenging. </a:t>
            </a:r>
          </a:p>
          <a:p>
            <a:r>
              <a:rPr lang="en-US" dirty="0"/>
              <a:t>To address this challenge, we developed a machine learning engine to optimize amplicon design for uniform amplification by making reliable performance prediction.</a:t>
            </a:r>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50</a:t>
            </a:fld>
            <a:endParaRPr lang="en-US"/>
          </a:p>
        </p:txBody>
      </p:sp>
    </p:spTree>
    <p:extLst>
      <p:ext uri="{BB962C8B-B14F-4D97-AF65-F5344CB8AC3E}">
        <p14:creationId xmlns:p14="http://schemas.microsoft.com/office/powerpoint/2010/main" val="15048126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3783645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55</a:t>
            </a:fld>
            <a:endParaRPr lang="en-US"/>
          </a:p>
        </p:txBody>
      </p:sp>
    </p:spTree>
    <p:extLst>
      <p:ext uri="{BB962C8B-B14F-4D97-AF65-F5344CB8AC3E}">
        <p14:creationId xmlns:p14="http://schemas.microsoft.com/office/powerpoint/2010/main" val="11818105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56</a:t>
            </a:fld>
            <a:endParaRPr lang="en-US"/>
          </a:p>
        </p:txBody>
      </p:sp>
    </p:spTree>
    <p:extLst>
      <p:ext uri="{BB962C8B-B14F-4D97-AF65-F5344CB8AC3E}">
        <p14:creationId xmlns:p14="http://schemas.microsoft.com/office/powerpoint/2010/main" val="4516037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57</a:t>
            </a:fld>
            <a:endParaRPr lang="en-US"/>
          </a:p>
        </p:txBody>
      </p:sp>
    </p:spTree>
    <p:extLst>
      <p:ext uri="{BB962C8B-B14F-4D97-AF65-F5344CB8AC3E}">
        <p14:creationId xmlns:p14="http://schemas.microsoft.com/office/powerpoint/2010/main" val="1058628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for same raw material,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62</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64</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65</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66</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67</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69</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70</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72</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73</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75</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other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76</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79</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81</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82</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83</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84</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85</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87</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89</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90</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brief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 sites I highlight.</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ea typeface="Times New Roman" panose="02020603050405020304" pitchFamily="18" charset="0"/>
              </a:rPr>
              <a:t>between WT and </a:t>
            </a:r>
            <a:r>
              <a:rPr lang="en-US" sz="18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4/18/2022</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4/18/2022</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4/18/2022</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4/18/2022</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4/18/2022</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4/18/2022</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4/18/2022</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4/18/2022</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4/18/2022</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4/18/2022</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4/18/2022</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4/18/2022</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jpeg"/></Relationships>
</file>

<file path=ppt/slides/_rels/slide10.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36.png"/><Relationship Id="rId7"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3.png"/><Relationship Id="rId5" Type="http://schemas.openxmlformats.org/officeDocument/2006/relationships/image" Target="../media/image41.png"/><Relationship Id="rId10" Type="http://schemas.openxmlformats.org/officeDocument/2006/relationships/image" Target="../media/image32.tiff"/><Relationship Id="rId4" Type="http://schemas.openxmlformats.org/officeDocument/2006/relationships/image" Target="../media/image40.png"/><Relationship Id="rId9"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image" Target="../media/image48.png"/><Relationship Id="rId4" Type="http://schemas.openxmlformats.org/officeDocument/2006/relationships/image" Target="../media/image29.png"/><Relationship Id="rId9" Type="http://schemas.openxmlformats.org/officeDocument/2006/relationships/image" Target="../media/image32.tiff"/></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32.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32.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60.png"/><Relationship Id="rId7" Type="http://schemas.openxmlformats.org/officeDocument/2006/relationships/image" Target="../media/image61.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 Id="rId9" Type="http://schemas.openxmlformats.org/officeDocument/2006/relationships/image" Target="../media/image63.emf"/></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8.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28.png"/><Relationship Id="rId9"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32.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8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65.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81.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64.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29.png"/><Relationship Id="rId7"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67.xml.rels><?xml version="1.0" encoding="UTF-8" standalone="yes"?>
<Relationships xmlns="http://schemas.openxmlformats.org/package/2006/relationships"><Relationship Id="rId3" Type="http://schemas.openxmlformats.org/officeDocument/2006/relationships/image" Target="../media/image130.em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31.e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77.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7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47.png"/><Relationship Id="rId4" Type="http://schemas.openxmlformats.org/officeDocument/2006/relationships/image" Target="../media/image146.png"/></Relationships>
</file>

<file path=ppt/slides/_rels/slide8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8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tiff"/><Relationship Id="rId4" Type="http://schemas.openxmlformats.org/officeDocument/2006/relationships/image" Target="../media/image31.png"/></Relationships>
</file>

<file path=ppt/slides/_rels/slide8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tiff"/><Relationship Id="rId7" Type="http://schemas.openxmlformats.org/officeDocument/2006/relationships/image" Target="../media/image159.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58.png"/><Relationship Id="rId11" Type="http://schemas.openxmlformats.org/officeDocument/2006/relationships/image" Target="../media/image32.tiff"/><Relationship Id="rId5" Type="http://schemas.openxmlformats.org/officeDocument/2006/relationships/image" Target="../media/image157.png"/><Relationship Id="rId10" Type="http://schemas.openxmlformats.org/officeDocument/2006/relationships/image" Target="../media/image33.jpeg"/><Relationship Id="rId4" Type="http://schemas.openxmlformats.org/officeDocument/2006/relationships/image" Target="../media/image156.pn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4" Type="http://schemas.openxmlformats.org/officeDocument/2006/relationships/image" Target="../media/image1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408910" y="1414294"/>
            <a:ext cx="11374179" cy="15062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327124" y="2854056"/>
            <a:ext cx="9144000" cy="949751"/>
          </a:xfrm>
        </p:spPr>
        <p:txBody>
          <a:bodyPr>
            <a:normAutofit/>
          </a:bodyPr>
          <a:lstStyle/>
          <a:p>
            <a:r>
              <a:rPr lang="en-US" dirty="0">
                <a:solidFill>
                  <a:srgbClr val="00395C"/>
                </a:solidFill>
              </a:rPr>
              <a:t>Xiang Li</a:t>
            </a:r>
          </a:p>
          <a:p>
            <a:r>
              <a:rPr lang="en-US" sz="1800" dirty="0">
                <a:solidFill>
                  <a:srgbClr val="00395C"/>
                </a:solidFill>
              </a:rPr>
              <a:t>04/14/2022</a:t>
            </a:r>
          </a:p>
        </p:txBody>
      </p:sp>
      <p:pic>
        <p:nvPicPr>
          <p:cNvPr id="22" name="Picture 4" descr="GW Department of Physics; Columbian College of Arts and Sciences">
            <a:extLst>
              <a:ext uri="{FF2B5EF4-FFF2-40B4-BE49-F238E27FC236}">
                <a16:creationId xmlns:a16="http://schemas.microsoft.com/office/drawing/2014/main" id="{9EDDB128-3353-B94D-BA2F-C82A8D8A6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45" y="103268"/>
            <a:ext cx="4397445" cy="7915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DE2F7091-9697-5641-B72E-D993B64636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082"/>
          <a:stretch/>
        </p:blipFill>
        <p:spPr bwMode="auto">
          <a:xfrm>
            <a:off x="10385060" y="-24444"/>
            <a:ext cx="1651958" cy="1095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NIH-logo – UCRC">
            <a:extLst>
              <a:ext uri="{FF2B5EF4-FFF2-40B4-BE49-F238E27FC236}">
                <a16:creationId xmlns:a16="http://schemas.microsoft.com/office/drawing/2014/main" id="{EB157EAF-4A18-FE4A-95DC-35B266AB3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874" y="20826"/>
            <a:ext cx="2344164" cy="843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99255E4-C0F1-8F4F-B75E-4A6CF6DB5EE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58" y="-65056"/>
            <a:ext cx="875291"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5239003F-05E9-5349-8FDC-327DF3245735}"/>
              </a:ext>
            </a:extLst>
          </p:cNvPr>
          <p:cNvPicPr>
            <a:picLocks noChangeAspect="1"/>
          </p:cNvPicPr>
          <p:nvPr/>
        </p:nvPicPr>
        <p:blipFill>
          <a:blip r:embed="rId7"/>
          <a:stretch>
            <a:fillRect/>
          </a:stretch>
        </p:blipFill>
        <p:spPr>
          <a:xfrm>
            <a:off x="7281569" y="0"/>
            <a:ext cx="3276600" cy="939800"/>
          </a:xfrm>
          <a:prstGeom prst="rect">
            <a:avLst/>
          </a:prstGeom>
        </p:spPr>
      </p:pic>
      <p:sp>
        <p:nvSpPr>
          <p:cNvPr id="53" name="Rectangle: Rounded Corners 15">
            <a:extLst>
              <a:ext uri="{FF2B5EF4-FFF2-40B4-BE49-F238E27FC236}">
                <a16:creationId xmlns:a16="http://schemas.microsoft.com/office/drawing/2014/main" id="{1AF6D227-B324-E041-839E-3447B352965E}"/>
              </a:ext>
            </a:extLst>
          </p:cNvPr>
          <p:cNvSpPr/>
          <p:nvPr/>
        </p:nvSpPr>
        <p:spPr>
          <a:xfrm>
            <a:off x="0" y="20826"/>
            <a:ext cx="12192000" cy="873982"/>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3" name="TextBox 32">
            <a:extLst>
              <a:ext uri="{FF2B5EF4-FFF2-40B4-BE49-F238E27FC236}">
                <a16:creationId xmlns:a16="http://schemas.microsoft.com/office/drawing/2014/main" id="{8E46A418-FE65-450E-B140-C3BD77F88F07}"/>
              </a:ext>
            </a:extLst>
          </p:cNvPr>
          <p:cNvSpPr txBox="1"/>
          <p:nvPr/>
        </p:nvSpPr>
        <p:spPr>
          <a:xfrm>
            <a:off x="2773318" y="5782944"/>
            <a:ext cx="1253392" cy="523220"/>
          </a:xfrm>
          <a:prstGeom prst="rect">
            <a:avLst/>
          </a:prstGeom>
          <a:noFill/>
        </p:spPr>
        <p:txBody>
          <a:bodyPr wrap="square">
            <a:spAutoFit/>
          </a:bodyPr>
          <a:lstStyle/>
          <a:p>
            <a:pPr algn="ctr"/>
            <a:r>
              <a:rPr lang="en-US" sz="1400" b="1" i="0" dirty="0" err="1">
                <a:solidFill>
                  <a:srgbClr val="222222"/>
                </a:solidFill>
                <a:effectLst/>
                <a:latin typeface="Arial" panose="020B0604020202020204" pitchFamily="34" charset="0"/>
              </a:rPr>
              <a:t>Yilong</a:t>
            </a:r>
            <a:r>
              <a:rPr lang="en-US" sz="1400" b="1" i="0" dirty="0">
                <a:solidFill>
                  <a:srgbClr val="222222"/>
                </a:solidFill>
                <a:effectLst/>
                <a:latin typeface="Arial" panose="020B0604020202020204" pitchFamily="34" charset="0"/>
              </a:rPr>
              <a:t> </a:t>
            </a:r>
          </a:p>
          <a:p>
            <a:pPr algn="ctr"/>
            <a:r>
              <a:rPr lang="en-US" sz="1400" b="1" i="0" dirty="0">
                <a:solidFill>
                  <a:srgbClr val="222222"/>
                </a:solidFill>
                <a:effectLst/>
                <a:latin typeface="Arial" panose="020B0604020202020204" pitchFamily="34" charset="0"/>
              </a:rPr>
              <a:t>Yang</a:t>
            </a:r>
            <a:endParaRPr lang="en-US" sz="1400" b="1" dirty="0"/>
          </a:p>
        </p:txBody>
      </p:sp>
      <p:sp>
        <p:nvSpPr>
          <p:cNvPr id="36" name="TextBox 35">
            <a:extLst>
              <a:ext uri="{FF2B5EF4-FFF2-40B4-BE49-F238E27FC236}">
                <a16:creationId xmlns:a16="http://schemas.microsoft.com/office/drawing/2014/main" id="{792289B1-0BAA-40C4-A560-B56833506E3A}"/>
              </a:ext>
            </a:extLst>
          </p:cNvPr>
          <p:cNvSpPr txBox="1"/>
          <p:nvPr/>
        </p:nvSpPr>
        <p:spPr>
          <a:xfrm>
            <a:off x="4134086" y="5771514"/>
            <a:ext cx="1051666" cy="523220"/>
          </a:xfrm>
          <a:prstGeom prst="rect">
            <a:avLst/>
          </a:prstGeom>
          <a:noFill/>
        </p:spPr>
        <p:txBody>
          <a:bodyPr wrap="square">
            <a:spAutoFit/>
          </a:bodyPr>
          <a:lstStyle/>
          <a:p>
            <a:pPr algn="ctr"/>
            <a:r>
              <a:rPr lang="en-US" sz="1400" b="1" i="0" dirty="0">
                <a:effectLst/>
                <a:latin typeface="Arial" panose="020B0604020202020204" pitchFamily="34" charset="0"/>
                <a:cs typeface="Arial" panose="020B0604020202020204" pitchFamily="34" charset="0"/>
              </a:rPr>
              <a:t>Benjamin </a:t>
            </a:r>
            <a:r>
              <a:rPr lang="en-US" sz="1400" b="1" i="0" dirty="0" err="1">
                <a:effectLst/>
                <a:latin typeface="Arial" panose="020B0604020202020204" pitchFamily="34" charset="0"/>
                <a:cs typeface="Arial" panose="020B0604020202020204" pitchFamily="34" charset="0"/>
              </a:rPr>
              <a:t>Miltz</a:t>
            </a:r>
            <a:endParaRPr lang="en-US" sz="14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4E548FC-FD68-4857-83C3-D28677E0BF20}"/>
              </a:ext>
            </a:extLst>
          </p:cNvPr>
          <p:cNvSpPr txBox="1"/>
          <p:nvPr/>
        </p:nvSpPr>
        <p:spPr>
          <a:xfrm>
            <a:off x="1412551" y="5771514"/>
            <a:ext cx="1360767" cy="523220"/>
          </a:xfrm>
          <a:prstGeom prst="rect">
            <a:avLst/>
          </a:prstGeom>
          <a:noFill/>
        </p:spPr>
        <p:txBody>
          <a:bodyPr wrap="square">
            <a:spAutoFit/>
          </a:bodyPr>
          <a:lstStyle/>
          <a:p>
            <a:pPr algn="ctr"/>
            <a:r>
              <a:rPr lang="en-US" sz="1400" b="1" i="0" dirty="0" err="1">
                <a:solidFill>
                  <a:srgbClr val="222222"/>
                </a:solidFill>
                <a:effectLst/>
                <a:latin typeface="Arial" panose="020B0604020202020204" pitchFamily="34" charset="0"/>
              </a:rPr>
              <a:t>Chenchen</a:t>
            </a:r>
            <a:r>
              <a:rPr lang="en-US" sz="1400" b="1" i="0" dirty="0">
                <a:solidFill>
                  <a:srgbClr val="222222"/>
                </a:solidFill>
                <a:effectLst/>
                <a:latin typeface="Arial" panose="020B0604020202020204" pitchFamily="34" charset="0"/>
              </a:rPr>
              <a:t> Yang</a:t>
            </a:r>
            <a:endParaRPr lang="en-US" sz="1400" b="1" i="0" dirty="0">
              <a:effectLst/>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C22C99D9-F9BC-4316-AAF9-E0514AAF0971}"/>
              </a:ext>
            </a:extLst>
          </p:cNvPr>
          <p:cNvSpPr txBox="1"/>
          <p:nvPr/>
        </p:nvSpPr>
        <p:spPr>
          <a:xfrm>
            <a:off x="5575614" y="5782944"/>
            <a:ext cx="1040769" cy="523220"/>
          </a:xfrm>
          <a:prstGeom prst="rect">
            <a:avLst/>
          </a:prstGeom>
          <a:noFill/>
        </p:spPr>
        <p:txBody>
          <a:bodyPr wrap="square">
            <a:spAutoFit/>
          </a:bodyPr>
          <a:lstStyle/>
          <a:p>
            <a:r>
              <a:rPr lang="en-US" sz="1400" b="1" i="0" dirty="0" err="1">
                <a:solidFill>
                  <a:srgbClr val="222222"/>
                </a:solidFill>
                <a:effectLst/>
                <a:latin typeface="Arial" panose="020B0604020202020204" pitchFamily="34" charset="0"/>
              </a:rPr>
              <a:t>Zhixing</a:t>
            </a:r>
            <a:r>
              <a:rPr lang="en-US" sz="1400" b="1" i="0" dirty="0">
                <a:solidFill>
                  <a:srgbClr val="222222"/>
                </a:solidFill>
                <a:effectLst/>
                <a:latin typeface="Arial" panose="020B0604020202020204" pitchFamily="34" charset="0"/>
              </a:rPr>
              <a:t> Wang</a:t>
            </a:r>
            <a:endParaRPr lang="en-US" sz="1400" b="1" i="0" dirty="0">
              <a:effectLst/>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1F3662AE-0CBC-408F-B37C-4507BC23F6B1}"/>
              </a:ext>
            </a:extLst>
          </p:cNvPr>
          <p:cNvSpPr txBox="1"/>
          <p:nvPr/>
        </p:nvSpPr>
        <p:spPr>
          <a:xfrm>
            <a:off x="6999836" y="5760445"/>
            <a:ext cx="894696" cy="523220"/>
          </a:xfrm>
          <a:prstGeom prst="rect">
            <a:avLst/>
          </a:prstGeom>
          <a:noFill/>
        </p:spPr>
        <p:txBody>
          <a:bodyPr wrap="square">
            <a:spAutoFit/>
          </a:bodyPr>
          <a:lstStyle/>
          <a:p>
            <a:r>
              <a:rPr lang="en-US" sz="1400" b="1" i="0" dirty="0">
                <a:effectLst/>
                <a:latin typeface="Arial" panose="020B0604020202020204" pitchFamily="34" charset="0"/>
                <a:cs typeface="Arial" panose="020B0604020202020204" pitchFamily="34" charset="0"/>
              </a:rPr>
              <a:t>Saurabh Gulati</a:t>
            </a:r>
            <a:endParaRPr lang="en-US" sz="14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F5D6D5E0-3017-4734-9D7B-29E8AADBE395}"/>
              </a:ext>
            </a:extLst>
          </p:cNvPr>
          <p:cNvSpPr txBox="1"/>
          <p:nvPr/>
        </p:nvSpPr>
        <p:spPr>
          <a:xfrm>
            <a:off x="8109822" y="5737585"/>
            <a:ext cx="1287768" cy="523220"/>
          </a:xfrm>
          <a:prstGeom prst="rect">
            <a:avLst/>
          </a:prstGeom>
          <a:noFill/>
        </p:spPr>
        <p:txBody>
          <a:bodyPr wrap="square">
            <a:spAutoFit/>
          </a:bodyPr>
          <a:lstStyle/>
          <a:p>
            <a:pPr algn="ctr"/>
            <a:r>
              <a:rPr lang="en-US" sz="1400" b="1" i="0" dirty="0">
                <a:effectLst/>
                <a:latin typeface="Arial" panose="020B0604020202020204" pitchFamily="34" charset="0"/>
                <a:cs typeface="Arial" panose="020B0604020202020204" pitchFamily="34" charset="0"/>
              </a:rPr>
              <a:t>Daniel </a:t>
            </a:r>
          </a:p>
          <a:p>
            <a:pPr algn="ctr"/>
            <a:r>
              <a:rPr lang="en-US" sz="1400" b="1" i="0" dirty="0">
                <a:effectLst/>
                <a:latin typeface="Arial" panose="020B0604020202020204" pitchFamily="34" charset="0"/>
                <a:cs typeface="Arial" panose="020B0604020202020204" pitchFamily="34" charset="0"/>
              </a:rPr>
              <a:t>Mendoza</a:t>
            </a:r>
            <a:endParaRPr lang="en-US" sz="1400" b="1" dirty="0">
              <a:latin typeface="Arial" panose="020B0604020202020204" pitchFamily="34" charset="0"/>
              <a:cs typeface="Arial" panose="020B0604020202020204" pitchFamily="34" charset="0"/>
            </a:endParaRPr>
          </a:p>
        </p:txBody>
      </p:sp>
      <p:pic>
        <p:nvPicPr>
          <p:cNvPr id="1026" name="Picture 2" descr="Single-cell Technology | Mission Bio">
            <a:extLst>
              <a:ext uri="{FF2B5EF4-FFF2-40B4-BE49-F238E27FC236}">
                <a16:creationId xmlns:a16="http://schemas.microsoft.com/office/drawing/2014/main" id="{CA4833F6-EFD3-4FFB-A306-5FCFC0241C9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49" y="3803807"/>
            <a:ext cx="5391150" cy="8477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Chenchen Yang">
            <a:extLst>
              <a:ext uri="{FF2B5EF4-FFF2-40B4-BE49-F238E27FC236}">
                <a16:creationId xmlns:a16="http://schemas.microsoft.com/office/drawing/2014/main" id="{C331FF11-BEFE-4A88-AC2B-5B37942416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16684" y="4685822"/>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njamin Miltz">
            <a:extLst>
              <a:ext uri="{FF2B5EF4-FFF2-40B4-BE49-F238E27FC236}">
                <a16:creationId xmlns:a16="http://schemas.microsoft.com/office/drawing/2014/main" id="{0D42B61A-2A71-481C-8437-40613F7C6AB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21456" y="4721396"/>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aurabh Gulati">
            <a:extLst>
              <a:ext uri="{FF2B5EF4-FFF2-40B4-BE49-F238E27FC236}">
                <a16:creationId xmlns:a16="http://schemas.microsoft.com/office/drawing/2014/main" id="{66281F50-9981-4A08-94C7-B73AB8102B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05319" y="4721396"/>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aniel Mendoza">
            <a:extLst>
              <a:ext uri="{FF2B5EF4-FFF2-40B4-BE49-F238E27FC236}">
                <a16:creationId xmlns:a16="http://schemas.microsoft.com/office/drawing/2014/main" id="{21392D79-9B10-4163-BAB7-1D888EBD64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54989" y="4473399"/>
            <a:ext cx="1197434" cy="119743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Yilong Yang">
            <a:extLst>
              <a:ext uri="{FF2B5EF4-FFF2-40B4-BE49-F238E27FC236}">
                <a16:creationId xmlns:a16="http://schemas.microsoft.com/office/drawing/2014/main" id="{718FFD44-5BB5-4F8C-8DF6-A4551D8B9AB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b="19086"/>
          <a:stretch/>
        </p:blipFill>
        <p:spPr bwMode="auto">
          <a:xfrm>
            <a:off x="2966354" y="4701309"/>
            <a:ext cx="809625" cy="98649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hu’s profile picture">
            <a:extLst>
              <a:ext uri="{FF2B5EF4-FFF2-40B4-BE49-F238E27FC236}">
                <a16:creationId xmlns:a16="http://schemas.microsoft.com/office/drawing/2014/main" id="{91469C26-FA52-4A4D-B956-C3A40EB0BA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641418" y="4477697"/>
            <a:ext cx="1197434" cy="119743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5AABC5BB-B763-43B2-9E88-E65F0195B992}"/>
              </a:ext>
            </a:extLst>
          </p:cNvPr>
          <p:cNvSpPr txBox="1"/>
          <p:nvPr/>
        </p:nvSpPr>
        <p:spPr>
          <a:xfrm>
            <a:off x="9748816" y="5741266"/>
            <a:ext cx="894696" cy="523220"/>
          </a:xfrm>
          <a:prstGeom prst="rect">
            <a:avLst/>
          </a:prstGeom>
          <a:noFill/>
        </p:spPr>
        <p:txBody>
          <a:bodyPr wrap="square">
            <a:spAutoFit/>
          </a:bodyPr>
          <a:lstStyle/>
          <a:p>
            <a:pPr algn="ctr"/>
            <a:r>
              <a:rPr lang="en-US" sz="1400" b="1" i="0" dirty="0">
                <a:solidFill>
                  <a:srgbClr val="222222"/>
                </a:solidFill>
                <a:effectLst/>
                <a:latin typeface="Arial" panose="020B0604020202020204" pitchFamily="34" charset="0"/>
              </a:rPr>
              <a:t>Shu</a:t>
            </a:r>
          </a:p>
          <a:p>
            <a:pPr algn="ctr"/>
            <a:r>
              <a:rPr lang="en-US" sz="1400" b="1" i="0" dirty="0">
                <a:solidFill>
                  <a:srgbClr val="222222"/>
                </a:solidFill>
                <a:effectLst/>
                <a:latin typeface="Arial" panose="020B0604020202020204" pitchFamily="34" charset="0"/>
              </a:rPr>
              <a:t>Wang</a:t>
            </a:r>
            <a:endParaRPr lang="en-US" sz="1400" b="1" i="0" dirty="0">
              <a:effectLst/>
              <a:latin typeface="Arial" panose="020B0604020202020204" pitchFamily="34" charset="0"/>
              <a:cs typeface="Arial" panose="020B0604020202020204" pitchFamily="34" charset="0"/>
            </a:endParaRPr>
          </a:p>
        </p:txBody>
      </p:sp>
      <p:pic>
        <p:nvPicPr>
          <p:cNvPr id="1042" name="Picture 18" descr="Zara’s profile picture">
            <a:extLst>
              <a:ext uri="{FF2B5EF4-FFF2-40B4-BE49-F238E27FC236}">
                <a16:creationId xmlns:a16="http://schemas.microsoft.com/office/drawing/2014/main" id="{9C835D3B-5918-494D-9F5F-4844D291777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07221" y="4601983"/>
            <a:ext cx="1120177" cy="112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2948056" y="930449"/>
            <a:ext cx="6295887" cy="5056568"/>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17</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6850622" y="1094277"/>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576651" y="877984"/>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0" y="908926"/>
            <a:ext cx="12192000" cy="5447424"/>
          </a:xfrm>
        </p:spPr>
        <p:txBody>
          <a:bodyPr>
            <a:normAutofit fontScale="62500" lnSpcReduction="20000"/>
          </a:bodyPr>
          <a:lstStyle/>
          <a:p>
            <a:r>
              <a:rPr lang="en-US" sz="3400" b="0" i="0" dirty="0">
                <a:solidFill>
                  <a:srgbClr val="00395C"/>
                </a:solidFill>
                <a:effectLst/>
              </a:rPr>
              <a:t>PhD: </a:t>
            </a:r>
          </a:p>
          <a:p>
            <a:pPr lvl="1"/>
            <a:r>
              <a:rPr lang="en-US" sz="3000" b="0" i="0" dirty="0">
                <a:solidFill>
                  <a:srgbClr val="00395C"/>
                </a:solidFill>
                <a:effectLst/>
              </a:rPr>
              <a:t>Transcriptional regulation in T cells</a:t>
            </a:r>
            <a:endParaRPr lang="en-US" sz="2600" b="0" i="0" dirty="0">
              <a:solidFill>
                <a:srgbClr val="00395C"/>
              </a:solidFill>
              <a:effectLst/>
            </a:endParaRPr>
          </a:p>
          <a:p>
            <a:pPr lvl="2"/>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HH </a:t>
            </a:r>
            <a:r>
              <a:rPr lang="en-US" b="0" i="0" dirty="0" err="1">
                <a:solidFill>
                  <a:srgbClr val="00395C"/>
                </a:solidFill>
                <a:effectLst/>
              </a:rPr>
              <a:t>Xue</a:t>
            </a:r>
            <a:r>
              <a:rPr lang="en-US" b="0" i="0" dirty="0">
                <a:solidFill>
                  <a:srgbClr val="00395C"/>
                </a:solidFill>
                <a:effectLst/>
              </a:rPr>
              <a:t>, Nature Com (Oct 2021)</a:t>
            </a:r>
          </a:p>
          <a:p>
            <a:pPr lvl="2"/>
            <a:r>
              <a:rPr lang="en-US" b="0" i="0" dirty="0">
                <a:solidFill>
                  <a:srgbClr val="00395C"/>
                </a:solidFill>
                <a:effectLst/>
              </a:rPr>
              <a:t>Tcf1-CTCF cooperativity shapes genomic architecture to promote CD8+ T cell homeostasis. </a:t>
            </a:r>
            <a:r>
              <a:rPr lang="en-US" b="0" i="0" dirty="0" err="1">
                <a:solidFill>
                  <a:srgbClr val="00395C"/>
                </a:solidFill>
                <a:effectLst/>
              </a:rPr>
              <a:t>Qiang</a:t>
            </a:r>
            <a:r>
              <a:rPr lang="en-US" b="0" i="0" dirty="0">
                <a:solidFill>
                  <a:srgbClr val="00395C"/>
                </a:solidFill>
                <a:effectLst/>
              </a:rPr>
              <a:t>. S†, Shaoqi. Z</a:t>
            </a:r>
            <a:r>
              <a:rPr lang="en-US" b="0" i="0" u="sng" dirty="0">
                <a:solidFill>
                  <a:srgbClr val="00395C"/>
                </a:solidFill>
                <a:effectLst/>
              </a:rPr>
              <a:t>†</a:t>
            </a:r>
            <a:r>
              <a:rPr lang="en-US" b="0" i="0" dirty="0">
                <a:solidFill>
                  <a:srgbClr val="00395C"/>
                </a:solidFill>
                <a:effectLst/>
              </a:rPr>
              <a:t>, </a:t>
            </a:r>
            <a:r>
              <a:rPr lang="en-US" b="0" i="0" u="sng" dirty="0">
                <a:solidFill>
                  <a:srgbClr val="00395C"/>
                </a:solidFill>
                <a:effectLst/>
              </a:rPr>
              <a:t>Xiang Li</a:t>
            </a:r>
            <a:r>
              <a:rPr lang="en-US" b="0" i="0" dirty="0">
                <a:solidFill>
                  <a:srgbClr val="00395C"/>
                </a:solidFill>
                <a:effectLst/>
              </a:rPr>
              <a:t>, ...,, Revision Nature Immunology (2022)</a:t>
            </a:r>
          </a:p>
          <a:p>
            <a:pPr lvl="2"/>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HH </a:t>
            </a:r>
            <a:r>
              <a:rPr lang="en-US" b="0" i="0" dirty="0" err="1">
                <a:solidFill>
                  <a:srgbClr val="00395C"/>
                </a:solidFill>
                <a:effectLst/>
              </a:rPr>
              <a:t>Xue</a:t>
            </a:r>
            <a:r>
              <a:rPr lang="en-US" b="0" i="0" dirty="0">
                <a:solidFill>
                  <a:srgbClr val="00395C"/>
                </a:solidFill>
                <a:effectLst/>
              </a:rPr>
              <a:t>, J Exp Med (2019)</a:t>
            </a:r>
          </a:p>
          <a:p>
            <a:pPr marL="457200" lvl="1" indent="0">
              <a:buNone/>
            </a:pPr>
            <a:endParaRPr lang="en-US" b="0" i="0" dirty="0">
              <a:solidFill>
                <a:srgbClr val="00395C"/>
              </a:solidFill>
              <a:effectLst/>
            </a:endParaRPr>
          </a:p>
          <a:p>
            <a:pPr lvl="1"/>
            <a:r>
              <a:rPr lang="en-US" sz="3000" dirty="0">
                <a:solidFill>
                  <a:srgbClr val="00395C"/>
                </a:solidFill>
              </a:rPr>
              <a:t>Computational Study </a:t>
            </a:r>
          </a:p>
          <a:p>
            <a:pPr lvl="2"/>
            <a:r>
              <a:rPr lang="en-US" sz="2400" dirty="0">
                <a:solidFill>
                  <a:srgbClr val="00395C"/>
                </a:solidFill>
              </a:rPr>
              <a:t>Application for N</a:t>
            </a:r>
            <a:r>
              <a:rPr lang="en-US" sz="2400" b="0" i="0" dirty="0">
                <a:solidFill>
                  <a:srgbClr val="00395C"/>
                </a:solidFill>
                <a:effectLst/>
              </a:rPr>
              <a:t>etwork analysis in 3D Genome: </a:t>
            </a:r>
            <a:r>
              <a:rPr lang="en-US" sz="2400" b="0" i="0" dirty="0" err="1">
                <a:solidFill>
                  <a:srgbClr val="00395C"/>
                </a:solidFill>
                <a:effectLst/>
              </a:rPr>
              <a:t>HiCHub</a:t>
            </a:r>
            <a:r>
              <a:rPr lang="en-US" sz="2400" b="0" i="0" dirty="0">
                <a:solidFill>
                  <a:srgbClr val="00395C"/>
                </a:solidFill>
                <a:effectLst/>
              </a:rPr>
              <a:t> (submission)</a:t>
            </a:r>
          </a:p>
          <a:p>
            <a:pPr marL="457200" lvl="1" indent="0">
              <a:buNone/>
            </a:pPr>
            <a:endParaRPr lang="en-US" b="0" i="0" dirty="0">
              <a:solidFill>
                <a:srgbClr val="00395C"/>
              </a:solidFill>
              <a:effectLst/>
            </a:endParaRPr>
          </a:p>
          <a:p>
            <a:pPr lvl="1"/>
            <a:r>
              <a:rPr lang="en-US" sz="3000" b="0" i="0" dirty="0">
                <a:solidFill>
                  <a:srgbClr val="00395C"/>
                </a:solidFill>
                <a:effectLst/>
              </a:rPr>
              <a:t>Post-transcriptional </a:t>
            </a:r>
            <a:r>
              <a:rPr lang="en-US" sz="3000" dirty="0">
                <a:solidFill>
                  <a:srgbClr val="00395C"/>
                </a:solidFill>
              </a:rPr>
              <a:t>r</a:t>
            </a:r>
            <a:r>
              <a:rPr lang="en-US" sz="3000" b="0" i="0" dirty="0">
                <a:solidFill>
                  <a:srgbClr val="00395C"/>
                </a:solidFill>
                <a:effectLst/>
              </a:rPr>
              <a:t>egulation in T cells (2018)</a:t>
            </a:r>
          </a:p>
          <a:p>
            <a:pPr lvl="2"/>
            <a:r>
              <a:rPr lang="en-US" b="0" i="0" dirty="0">
                <a:solidFill>
                  <a:srgbClr val="00395C"/>
                </a:solidFill>
                <a:effectLst/>
              </a:rPr>
              <a:t>Transcriptome-wide stability analysis uncovers LARP4-mediated NFB1 mRNA stabilization during T-cell activation. Tian Y.†, ZZ.†, </a:t>
            </a:r>
            <a:r>
              <a:rPr lang="en-US" b="0" i="0" u="sng" dirty="0">
                <a:solidFill>
                  <a:srgbClr val="00395C"/>
                </a:solidFill>
                <a:effectLst/>
              </a:rPr>
              <a:t>Xiang Li</a:t>
            </a:r>
            <a:r>
              <a:rPr lang="en-US" b="0" i="0" dirty="0">
                <a:solidFill>
                  <a:srgbClr val="00395C"/>
                </a:solidFill>
                <a:effectLst/>
              </a:rPr>
              <a:t>†, ..., Zhu J. Nucleic Acids Research (2020).</a:t>
            </a:r>
          </a:p>
          <a:p>
            <a:pPr marL="914400" lvl="2" indent="0">
              <a:buNone/>
            </a:pPr>
            <a:endParaRPr lang="en-US" b="0" i="0" dirty="0">
              <a:solidFill>
                <a:srgbClr val="00395C"/>
              </a:solidFill>
              <a:effectLst/>
            </a:endParaRPr>
          </a:p>
          <a:p>
            <a:r>
              <a:rPr lang="en-US" sz="3400" dirty="0">
                <a:solidFill>
                  <a:srgbClr val="00395C"/>
                </a:solidFill>
              </a:rPr>
              <a:t>Industry:</a:t>
            </a:r>
          </a:p>
          <a:p>
            <a:pPr lvl="1"/>
            <a:r>
              <a:rPr lang="en-US" dirty="0">
                <a:solidFill>
                  <a:srgbClr val="00395C"/>
                </a:solidFill>
              </a:rPr>
              <a:t>Guardant Health: Patent under filling, Tumor fraction predictor basing on sequencing features</a:t>
            </a:r>
            <a:endParaRPr lang="en-US" dirty="0"/>
          </a:p>
          <a:p>
            <a:pPr lvl="1"/>
            <a:r>
              <a:rPr lang="en-US" dirty="0">
                <a:solidFill>
                  <a:srgbClr val="00395C"/>
                </a:solidFill>
              </a:rPr>
              <a:t>Sana Biotechnology: Workflow development for cell characterization. </a:t>
            </a:r>
          </a:p>
          <a:p>
            <a:pPr lvl="1"/>
            <a:endParaRPr lang="en-US" dirty="0">
              <a:solidFill>
                <a:srgbClr val="00395C"/>
              </a:solidFill>
            </a:endParaRPr>
          </a:p>
          <a:p>
            <a:r>
              <a:rPr lang="en-US" dirty="0">
                <a:solidFill>
                  <a:srgbClr val="00395C"/>
                </a:solidFill>
              </a:rPr>
              <a:t>Collaboration: (Algorithm &amp; Data analysis support)</a:t>
            </a:r>
          </a:p>
          <a:p>
            <a:pPr lvl="1"/>
            <a:r>
              <a:rPr lang="en-US" dirty="0">
                <a:solidFill>
                  <a:srgbClr val="00395C"/>
                </a:solidFill>
              </a:rPr>
              <a:t>Polar and Marine Research Integrated Analysis of Carbon Dioxide and Oxygen reveals Ocean Processes and Sensor Biases (revision, </a:t>
            </a:r>
            <a:r>
              <a:rPr lang="en-US" dirty="0" err="1">
                <a:solidFill>
                  <a:srgbClr val="00395C"/>
                </a:solidFill>
              </a:rPr>
              <a:t>Yingxu</a:t>
            </a:r>
            <a:r>
              <a:rPr lang="en-US" dirty="0">
                <a:solidFill>
                  <a:srgbClr val="00395C"/>
                </a:solidFill>
              </a:rPr>
              <a:t> Wu, </a:t>
            </a:r>
            <a:r>
              <a:rPr lang="en-US" dirty="0" err="1">
                <a:solidFill>
                  <a:srgbClr val="00395C"/>
                </a:solidFill>
              </a:rPr>
              <a:t>Jimei</a:t>
            </a:r>
            <a:r>
              <a:rPr lang="en-US" dirty="0">
                <a:solidFill>
                  <a:srgbClr val="00395C"/>
                </a:solidFill>
              </a:rPr>
              <a:t> University,)</a:t>
            </a:r>
          </a:p>
          <a:p>
            <a:pPr lvl="1"/>
            <a:r>
              <a:rPr lang="en-US" dirty="0">
                <a:solidFill>
                  <a:srgbClr val="00395C"/>
                </a:solidFill>
              </a:rPr>
              <a:t>Stem Cell Biology: To investigate the differentiation trajectory of trophoblasts (Chao-Po, </a:t>
            </a:r>
            <a:r>
              <a:rPr lang="en-US" dirty="0" err="1">
                <a:solidFill>
                  <a:srgbClr val="00395C"/>
                </a:solidFill>
              </a:rPr>
              <a:t>Lih</a:t>
            </a:r>
            <a:r>
              <a:rPr lang="en-US" dirty="0">
                <a:solidFill>
                  <a:srgbClr val="00395C"/>
                </a:solidFill>
              </a:rPr>
              <a:t>, PhD, Assistant Professor, STU, ongoing)</a:t>
            </a:r>
          </a:p>
          <a:p>
            <a:pPr lvl="1"/>
            <a:r>
              <a:rPr lang="en-US" dirty="0">
                <a:solidFill>
                  <a:srgbClr val="00395C"/>
                </a:solidFill>
              </a:rPr>
              <a:t>Behavioral and neural mechanisms of associative learning: To determine the functions of dopamine in reward-related behavior. (Y., Cheng, Post-Doc, JHU) </a:t>
            </a:r>
          </a:p>
          <a:p>
            <a:pPr lvl="1"/>
            <a:endParaRPr lang="en-US" dirty="0">
              <a:solidFill>
                <a:srgbClr val="00395C"/>
              </a:solidFill>
            </a:endParaRPr>
          </a:p>
          <a:p>
            <a:pPr marL="0" indent="0">
              <a:buNone/>
            </a:pPr>
            <a:endParaRPr lang="en-US" b="0" i="0" dirty="0">
              <a:solidFill>
                <a:srgbClr val="00395C"/>
              </a:solidFill>
              <a:effectLst/>
            </a:endParaRPr>
          </a:p>
          <a:p>
            <a:pPr lvl="1"/>
            <a:endParaRPr lang="en-US" dirty="0">
              <a:solidFill>
                <a:srgbClr val="00395C"/>
              </a:solidFill>
            </a:endParaRPr>
          </a:p>
          <a:p>
            <a:pPr marL="0" indent="0">
              <a:buNone/>
            </a:pPr>
            <a:endParaRPr lang="en-US" sz="2400"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Highlights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20</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20</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22</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5560" y="3415079"/>
            <a:ext cx="3617984" cy="714831"/>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00FF00"/>
              </a:highlight>
            </a:endParaRPr>
          </a:p>
        </p:txBody>
      </p:sp>
      <p:sp>
        <p:nvSpPr>
          <p:cNvPr id="43" name="Arrow: Right 42">
            <a:extLst>
              <a:ext uri="{FF2B5EF4-FFF2-40B4-BE49-F238E27FC236}">
                <a16:creationId xmlns:a16="http://schemas.microsoft.com/office/drawing/2014/main" id="{E8E122CB-2DB9-4365-AF2A-58B46BF6D125}"/>
              </a:ext>
            </a:extLst>
          </p:cNvPr>
          <p:cNvSpPr/>
          <p:nvPr/>
        </p:nvSpPr>
        <p:spPr>
          <a:xfrm flipV="1">
            <a:off x="5150464" y="3556821"/>
            <a:ext cx="1220828" cy="358721"/>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24</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B0F0"/>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26</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28</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28</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7FA5-F23D-4534-828C-9AA81E42858F}"/>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288C3396-84C1-4DB3-8FC9-D15F1A3A66FC}"/>
              </a:ext>
            </a:extLst>
          </p:cNvPr>
          <p:cNvSpPr>
            <a:spLocks noGrp="1"/>
          </p:cNvSpPr>
          <p:nvPr>
            <p:ph type="sldNum" sz="quarter" idx="12"/>
          </p:nvPr>
        </p:nvSpPr>
        <p:spPr/>
        <p:txBody>
          <a:bodyPr/>
          <a:lstStyle/>
          <a:p>
            <a:fld id="{DBA6DB61-4362-44D1-BB09-4F1914041657}" type="slidenum">
              <a:rPr lang="en-US" smtClean="0"/>
              <a:t>29</a:t>
            </a:fld>
            <a:endParaRPr lang="en-US"/>
          </a:p>
        </p:txBody>
      </p:sp>
      <p:pic>
        <p:nvPicPr>
          <p:cNvPr id="2050" name="Picture 2">
            <a:extLst>
              <a:ext uri="{FF2B5EF4-FFF2-40B4-BE49-F238E27FC236}">
                <a16:creationId xmlns:a16="http://schemas.microsoft.com/office/drawing/2014/main" id="{961D307B-A9E8-4453-9DED-9F5203D5F9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318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30</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31</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uncompleted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32</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34</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35</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35</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37</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41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42</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Tumor Fraction Prediction by </a:t>
            </a:r>
            <a:r>
              <a:rPr lang="en-US" dirty="0" err="1"/>
              <a:t>cfDNA</a:t>
            </a:r>
            <a:r>
              <a:rPr lang="en-US" dirty="0"/>
              <a:t> Fragment Size </a:t>
            </a:r>
            <a:endParaRPr dirty="0"/>
          </a:p>
          <a:p>
            <a:pPr marL="0" lvl="0" indent="0" algn="l" rtl="0">
              <a:spcBef>
                <a:spcPts val="0"/>
              </a:spcBef>
              <a:spcAft>
                <a:spcPts val="0"/>
              </a:spcAft>
              <a:buNone/>
            </a:pPr>
            <a:r>
              <a:rPr lang="en-US" dirty="0"/>
              <a:t>----Supervisor: </a:t>
            </a:r>
            <a:r>
              <a:rPr lang="en-US" dirty="0" err="1"/>
              <a:t>Catalin</a:t>
            </a:r>
            <a:r>
              <a:rPr lang="en-US" dirty="0"/>
              <a:t> </a:t>
            </a:r>
            <a:r>
              <a:rPr lang="en-US" dirty="0" err="1"/>
              <a:t>Barbacioru</a:t>
            </a:r>
            <a:endParaRPr dirty="0"/>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dirty="0" err="1">
                <a:solidFill>
                  <a:schemeClr val="accent1"/>
                </a:solidFill>
              </a:rPr>
              <a:t>Mouliere</a:t>
            </a:r>
            <a:r>
              <a:rPr lang="en-US" sz="1600" dirty="0">
                <a:solidFill>
                  <a:schemeClr val="accent1"/>
                </a:solidFill>
              </a:rPr>
              <a:t>, Florent, et al. "Enhanced detection of circulating tumor DNA by fragment size analysis." </a:t>
            </a:r>
            <a:endParaRPr sz="1600" dirty="0">
              <a:solidFill>
                <a:schemeClr val="accent1"/>
              </a:solidFill>
            </a:endParaRPr>
          </a:p>
          <a:p>
            <a:pPr marL="0" lvl="0" indent="0" algn="l" rtl="0">
              <a:lnSpc>
                <a:spcPct val="115000"/>
              </a:lnSpc>
              <a:spcBef>
                <a:spcPts val="0"/>
              </a:spcBef>
              <a:spcAft>
                <a:spcPts val="0"/>
              </a:spcAft>
              <a:buNone/>
            </a:pPr>
            <a:r>
              <a:rPr lang="en-US" sz="1600" i="1" dirty="0">
                <a:solidFill>
                  <a:schemeClr val="accent1"/>
                </a:solidFill>
              </a:rPr>
              <a:t>Science translational medicine</a:t>
            </a:r>
            <a:r>
              <a:rPr lang="en-US" sz="1600" dirty="0">
                <a:solidFill>
                  <a:schemeClr val="accent1"/>
                </a:solidFill>
              </a:rPr>
              <a:t> 10.466 (2018).</a:t>
            </a:r>
            <a:endParaRPr sz="1600" dirty="0">
              <a:solidFill>
                <a:schemeClr val="accent1"/>
              </a:solidFill>
            </a:endParaRPr>
          </a:p>
          <a:p>
            <a:pPr marL="609600" lvl="0" indent="0" algn="l" rtl="0">
              <a:lnSpc>
                <a:spcPct val="115000"/>
              </a:lnSpc>
              <a:spcBef>
                <a:spcPts val="0"/>
              </a:spcBef>
              <a:spcAft>
                <a:spcPts val="0"/>
              </a:spcAft>
              <a:buNone/>
            </a:pPr>
            <a:endParaRPr sz="1600" dirty="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Hummingbird</a:t>
            </a:r>
          </a:p>
          <a:p>
            <a:pPr algn="ctr"/>
            <a:r>
              <a:rPr lang="en-US" dirty="0">
                <a:solidFill>
                  <a:srgbClr val="00395C"/>
                </a:solidFill>
              </a:rPr>
              <a:t>Variants Calling Assay basing on Amplicon seq</a:t>
            </a:r>
          </a:p>
        </p:txBody>
      </p:sp>
      <p:pic>
        <p:nvPicPr>
          <p:cNvPr id="2050" name="Picture 2" descr="Tailed amplicon sequencing">
            <a:extLst>
              <a:ext uri="{FF2B5EF4-FFF2-40B4-BE49-F238E27FC236}">
                <a16:creationId xmlns:a16="http://schemas.microsoft.com/office/drawing/2014/main" id="{78C686EF-881D-4D40-8962-2AC93CAB4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3"/>
          <a:stretch/>
        </p:blipFill>
        <p:spPr bwMode="auto">
          <a:xfrm>
            <a:off x="1885950" y="1481197"/>
            <a:ext cx="8210550" cy="473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3560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3A57-78E7-A14A-8303-0ECAB7BB7E08}"/>
              </a:ext>
            </a:extLst>
          </p:cNvPr>
          <p:cNvPicPr>
            <a:picLocks noChangeAspect="1"/>
          </p:cNvPicPr>
          <p:nvPr/>
        </p:nvPicPr>
        <p:blipFill rotWithShape="1">
          <a:blip r:embed="rId2"/>
          <a:srcRect t="10598"/>
          <a:stretch/>
        </p:blipFill>
        <p:spPr>
          <a:xfrm>
            <a:off x="0" y="1208868"/>
            <a:ext cx="12192000" cy="5147482"/>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Timeline of </a:t>
            </a:r>
          </a:p>
          <a:p>
            <a:pPr algn="ctr"/>
            <a:r>
              <a:rPr lang="en-US" dirty="0">
                <a:solidFill>
                  <a:srgbClr val="00395C"/>
                </a:solidFill>
              </a:rPr>
              <a:t>Human genome assembly and variants</a:t>
            </a:r>
          </a:p>
        </p:txBody>
      </p:sp>
    </p:spTree>
    <p:extLst>
      <p:ext uri="{BB962C8B-B14F-4D97-AF65-F5344CB8AC3E}">
        <p14:creationId xmlns:p14="http://schemas.microsoft.com/office/powerpoint/2010/main" val="15055646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963392"/>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pic>
        <p:nvPicPr>
          <p:cNvPr id="2" name="Picture 1">
            <a:extLst>
              <a:ext uri="{FF2B5EF4-FFF2-40B4-BE49-F238E27FC236}">
                <a16:creationId xmlns:a16="http://schemas.microsoft.com/office/drawing/2014/main" id="{064781D7-2796-7541-96BE-28E888D94B8E}"/>
              </a:ext>
            </a:extLst>
          </p:cNvPr>
          <p:cNvPicPr>
            <a:picLocks noChangeAspect="1"/>
          </p:cNvPicPr>
          <p:nvPr/>
        </p:nvPicPr>
        <p:blipFill>
          <a:blip r:embed="rId2"/>
          <a:stretch>
            <a:fillRect/>
          </a:stretch>
        </p:blipFill>
        <p:spPr>
          <a:xfrm>
            <a:off x="0" y="963392"/>
            <a:ext cx="12192000" cy="5519517"/>
          </a:xfrm>
          <a:prstGeom prst="rect">
            <a:avLst/>
          </a:prstGeom>
        </p:spPr>
      </p:pic>
    </p:spTree>
    <p:extLst>
      <p:ext uri="{BB962C8B-B14F-4D97-AF65-F5344CB8AC3E}">
        <p14:creationId xmlns:p14="http://schemas.microsoft.com/office/powerpoint/2010/main" val="3098574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15"/>
            <a:ext cx="12192000" cy="58856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Human Genome Project</a:t>
            </a:r>
          </a:p>
        </p:txBody>
      </p:sp>
      <p:pic>
        <p:nvPicPr>
          <p:cNvPr id="2" name="Picture 1">
            <a:extLst>
              <a:ext uri="{FF2B5EF4-FFF2-40B4-BE49-F238E27FC236}">
                <a16:creationId xmlns:a16="http://schemas.microsoft.com/office/drawing/2014/main" id="{BB4944F3-33C5-BC4B-A1FF-9E697D40BF01}"/>
              </a:ext>
            </a:extLst>
          </p:cNvPr>
          <p:cNvPicPr>
            <a:picLocks noChangeAspect="1"/>
          </p:cNvPicPr>
          <p:nvPr/>
        </p:nvPicPr>
        <p:blipFill>
          <a:blip r:embed="rId2"/>
          <a:stretch>
            <a:fillRect/>
          </a:stretch>
        </p:blipFill>
        <p:spPr>
          <a:xfrm>
            <a:off x="0" y="588976"/>
            <a:ext cx="12192000" cy="5886642"/>
          </a:xfrm>
          <a:prstGeom prst="rect">
            <a:avLst/>
          </a:prstGeom>
        </p:spPr>
      </p:pic>
    </p:spTree>
    <p:extLst>
      <p:ext uri="{BB962C8B-B14F-4D97-AF65-F5344CB8AC3E}">
        <p14:creationId xmlns:p14="http://schemas.microsoft.com/office/powerpoint/2010/main" val="17267205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A8C9-57F1-4001-9FCD-0796B49A1CE4}"/>
              </a:ext>
            </a:extLst>
          </p:cNvPr>
          <p:cNvPicPr>
            <a:picLocks noChangeAspect="1"/>
          </p:cNvPicPr>
          <p:nvPr/>
        </p:nvPicPr>
        <p:blipFill>
          <a:blip r:embed="rId3"/>
          <a:stretch>
            <a:fillRect/>
          </a:stretch>
        </p:blipFill>
        <p:spPr>
          <a:xfrm>
            <a:off x="20599" y="1371244"/>
            <a:ext cx="5137722" cy="3894811"/>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862049"/>
          </a:xfrm>
          <a:prstGeom prst="rect">
            <a:avLst/>
          </a:prstGeom>
          <a:solidFill>
            <a:srgbClr val="F9F2E0"/>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Integrated Analysis of Carbon Dioxide and Oxygen reveals</a:t>
            </a:r>
          </a:p>
          <a:p>
            <a:pPr algn="ctr"/>
            <a:r>
              <a:rPr lang="en-US" sz="3600" dirty="0">
                <a:solidFill>
                  <a:srgbClr val="00395C"/>
                </a:solidFill>
              </a:rPr>
              <a:t>Ocean Processes and Sensor Biases </a:t>
            </a:r>
          </a:p>
        </p:txBody>
      </p:sp>
      <p:pic>
        <p:nvPicPr>
          <p:cNvPr id="3" name="Picture 2">
            <a:extLst>
              <a:ext uri="{FF2B5EF4-FFF2-40B4-BE49-F238E27FC236}">
                <a16:creationId xmlns:a16="http://schemas.microsoft.com/office/drawing/2014/main" id="{B3631362-8ADE-4E11-88E9-4C5FE5D8D74F}"/>
              </a:ext>
            </a:extLst>
          </p:cNvPr>
          <p:cNvPicPr>
            <a:picLocks noChangeAspect="1"/>
          </p:cNvPicPr>
          <p:nvPr/>
        </p:nvPicPr>
        <p:blipFill>
          <a:blip r:embed="rId4"/>
          <a:stretch>
            <a:fillRect/>
          </a:stretch>
        </p:blipFill>
        <p:spPr>
          <a:xfrm>
            <a:off x="4977404" y="1222611"/>
            <a:ext cx="7215029" cy="4264145"/>
          </a:xfrm>
          <a:prstGeom prst="rect">
            <a:avLst/>
          </a:prstGeom>
        </p:spPr>
      </p:pic>
      <p:sp>
        <p:nvSpPr>
          <p:cNvPr id="7" name="TextBox 6">
            <a:extLst>
              <a:ext uri="{FF2B5EF4-FFF2-40B4-BE49-F238E27FC236}">
                <a16:creationId xmlns:a16="http://schemas.microsoft.com/office/drawing/2014/main" id="{CCD6C003-162F-4BCD-AFFA-3D3BCE6C3069}"/>
              </a:ext>
            </a:extLst>
          </p:cNvPr>
          <p:cNvSpPr txBox="1"/>
          <p:nvPr/>
        </p:nvSpPr>
        <p:spPr>
          <a:xfrm>
            <a:off x="5158321" y="1762362"/>
            <a:ext cx="6096000" cy="369332"/>
          </a:xfrm>
          <a:prstGeom prst="rect">
            <a:avLst/>
          </a:prstGeom>
          <a:noFill/>
        </p:spPr>
        <p:txBody>
          <a:bodyPr wrap="square">
            <a:spAutoFit/>
          </a:bodyPr>
          <a:lstStyle/>
          <a:p>
            <a:r>
              <a:rPr lang="en-US" dirty="0"/>
              <a:t>My suggestion: </a:t>
            </a:r>
          </a:p>
        </p:txBody>
      </p:sp>
      <p:sp>
        <p:nvSpPr>
          <p:cNvPr id="11" name="TextBox 10">
            <a:extLst>
              <a:ext uri="{FF2B5EF4-FFF2-40B4-BE49-F238E27FC236}">
                <a16:creationId xmlns:a16="http://schemas.microsoft.com/office/drawing/2014/main" id="{49731AF4-0E0F-43CE-923B-93FB5DD34F33}"/>
              </a:ext>
            </a:extLst>
          </p:cNvPr>
          <p:cNvSpPr txBox="1"/>
          <p:nvPr/>
        </p:nvSpPr>
        <p:spPr>
          <a:xfrm>
            <a:off x="5257800" y="5477823"/>
            <a:ext cx="6096000" cy="369332"/>
          </a:xfrm>
          <a:prstGeom prst="rect">
            <a:avLst/>
          </a:prstGeom>
          <a:noFill/>
        </p:spPr>
        <p:txBody>
          <a:bodyPr wrap="square">
            <a:spAutoFit/>
          </a:bodyPr>
          <a:lstStyle/>
          <a:p>
            <a:r>
              <a:rPr lang="en-US" dirty="0"/>
              <a:t>Or Monte Carlo</a:t>
            </a:r>
          </a:p>
        </p:txBody>
      </p:sp>
      <p:sp>
        <p:nvSpPr>
          <p:cNvPr id="12" name="Star: 5 Points 11">
            <a:extLst>
              <a:ext uri="{FF2B5EF4-FFF2-40B4-BE49-F238E27FC236}">
                <a16:creationId xmlns:a16="http://schemas.microsoft.com/office/drawing/2014/main" id="{856FFBA5-32D7-419F-9C69-DF5C1424C085}"/>
              </a:ext>
            </a:extLst>
          </p:cNvPr>
          <p:cNvSpPr/>
          <p:nvPr/>
        </p:nvSpPr>
        <p:spPr>
          <a:xfrm>
            <a:off x="7112000" y="5207200"/>
            <a:ext cx="533400" cy="48704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52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395C"/>
                </a:solidFill>
              </a:rPr>
              <a:t>Behavioral and neural mechanisms of associative learning</a:t>
            </a:r>
            <a:r>
              <a:rPr lang="en-US" sz="2400" dirty="0">
                <a:solidFill>
                  <a:srgbClr val="00395C"/>
                </a:solidFill>
              </a:rPr>
              <a:t> </a:t>
            </a:r>
          </a:p>
          <a:p>
            <a:pPr lvl="1" algn="ctr"/>
            <a:r>
              <a:rPr lang="en-US" sz="2400" dirty="0">
                <a:solidFill>
                  <a:srgbClr val="00395C"/>
                </a:solidFill>
              </a:rPr>
              <a:t>(Y., Cheng, Post-Doc, JHU) </a:t>
            </a:r>
          </a:p>
        </p:txBody>
      </p:sp>
      <p:pic>
        <p:nvPicPr>
          <p:cNvPr id="2050" name="Picture 2" descr="Stream episode Save the Universe Podcast #34 - Skinner Box by Dialog  Choices podcast | Listen online for free on SoundCloud">
            <a:extLst>
              <a:ext uri="{FF2B5EF4-FFF2-40B4-BE49-F238E27FC236}">
                <a16:creationId xmlns:a16="http://schemas.microsoft.com/office/drawing/2014/main" id="{9253A7C3-88B8-48A9-983C-FEEDB7F7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171575"/>
            <a:ext cx="3870325" cy="3870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E75486-1EC0-4728-9C99-83C1C4D56D40}"/>
              </a:ext>
            </a:extLst>
          </p:cNvPr>
          <p:cNvSpPr txBox="1"/>
          <p:nvPr/>
        </p:nvSpPr>
        <p:spPr>
          <a:xfrm>
            <a:off x="4191000" y="1171575"/>
            <a:ext cx="7708900" cy="4524315"/>
          </a:xfrm>
          <a:prstGeom prst="rect">
            <a:avLst/>
          </a:prstGeom>
          <a:noFill/>
        </p:spPr>
        <p:txBody>
          <a:bodyPr wrap="square">
            <a:spAutoFit/>
          </a:bodyPr>
          <a:lstStyle/>
          <a:p>
            <a:r>
              <a:rPr lang="en-US" dirty="0"/>
              <a:t>Study Design: </a:t>
            </a:r>
          </a:p>
          <a:p>
            <a:r>
              <a:rPr lang="en-US" dirty="0"/>
              <a:t>Set an average number of push to trigger reward (food delivery)</a:t>
            </a:r>
          </a:p>
          <a:p>
            <a:r>
              <a:rPr lang="en-US" dirty="0"/>
              <a:t>Then each training sessions (30 mins), recording the signal of 1 (pushing) or 0 (No) with 10 </a:t>
            </a:r>
            <a:r>
              <a:rPr lang="en-US" dirty="0" err="1"/>
              <a:t>ms</a:t>
            </a:r>
            <a:r>
              <a:rPr lang="en-US" dirty="0"/>
              <a:t> windows.</a:t>
            </a:r>
          </a:p>
          <a:p>
            <a:endParaRPr lang="en-US" dirty="0"/>
          </a:p>
          <a:p>
            <a:r>
              <a:rPr lang="en-US" dirty="0"/>
              <a:t>From the binary signal, design an algorithm to analysis the data and find the certain pattern or behavior.</a:t>
            </a:r>
          </a:p>
          <a:p>
            <a:endParaRPr lang="en-US" dirty="0"/>
          </a:p>
          <a:p>
            <a:r>
              <a:rPr lang="en-US" dirty="0"/>
              <a:t>My solution:</a:t>
            </a:r>
          </a:p>
          <a:p>
            <a:pPr marL="342900" indent="-342900">
              <a:buAutoNum type="arabicPeriod"/>
            </a:pPr>
            <a:r>
              <a:rPr lang="en-US" dirty="0"/>
              <a:t>For 30 mins, each windows is 10 </a:t>
            </a:r>
            <a:r>
              <a:rPr lang="en-US" dirty="0" err="1"/>
              <a:t>ms.</a:t>
            </a:r>
            <a:r>
              <a:rPr lang="en-US" dirty="0"/>
              <a:t> In total there is 180K (N) data points.</a:t>
            </a:r>
          </a:p>
          <a:p>
            <a:pPr marL="342900" indent="-342900">
              <a:buAutoNum type="arabicPeriod"/>
            </a:pPr>
            <a:r>
              <a:rPr lang="en-US" dirty="0"/>
              <a:t>Set your searching window length range, such as between 6~10. (6 windows means search for 6*10ms pattern)</a:t>
            </a:r>
          </a:p>
          <a:p>
            <a:pPr marL="342900" indent="-342900">
              <a:buAutoNum type="arabicPeriod"/>
            </a:pPr>
            <a:r>
              <a:rPr lang="en-US" dirty="0"/>
              <a:t>For example, if the number of data points is N, then convert all data from [0,6] [1,7] [2,8] … [N-6,N] to decimal (between 0 to 64). Then calculate their distribution and detect if there is any number standout. </a:t>
            </a:r>
          </a:p>
          <a:p>
            <a:endParaRPr lang="en-US" dirty="0"/>
          </a:p>
        </p:txBody>
      </p:sp>
    </p:spTree>
    <p:extLst>
      <p:ext uri="{BB962C8B-B14F-4D97-AF65-F5344CB8AC3E}">
        <p14:creationId xmlns:p14="http://schemas.microsoft.com/office/powerpoint/2010/main" val="195331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56</a:t>
            </a:fld>
            <a:endParaRPr lang="en-US"/>
          </a:p>
        </p:txBody>
      </p:sp>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pic>
        <p:nvPicPr>
          <p:cNvPr id="10" name="Picture 9">
            <a:extLst>
              <a:ext uri="{FF2B5EF4-FFF2-40B4-BE49-F238E27FC236}">
                <a16:creationId xmlns:a16="http://schemas.microsoft.com/office/drawing/2014/main" id="{6E88034D-E6D2-264B-8F44-6678D2453104}"/>
              </a:ext>
            </a:extLst>
          </p:cNvPr>
          <p:cNvPicPr>
            <a:picLocks noChangeAspect="1"/>
          </p:cNvPicPr>
          <p:nvPr/>
        </p:nvPicPr>
        <p:blipFill rotWithShape="1">
          <a:blip r:embed="rId3"/>
          <a:srcRect l="609" t="17092"/>
          <a:stretch/>
        </p:blipFill>
        <p:spPr>
          <a:xfrm>
            <a:off x="0" y="920108"/>
            <a:ext cx="12192000" cy="5937892"/>
          </a:xfrm>
          <a:prstGeom prst="rect">
            <a:avLst/>
          </a:prstGeom>
        </p:spPr>
      </p:pic>
    </p:spTree>
    <p:extLst>
      <p:ext uri="{BB962C8B-B14F-4D97-AF65-F5344CB8AC3E}">
        <p14:creationId xmlns:p14="http://schemas.microsoft.com/office/powerpoint/2010/main" val="19198683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8C1F78-CB26-4293-B771-BE115C8C1DF4}"/>
              </a:ext>
            </a:extLst>
          </p:cNvPr>
          <p:cNvSpPr>
            <a:spLocks noGrp="1"/>
          </p:cNvSpPr>
          <p:nvPr>
            <p:ph type="sldNum" sz="quarter" idx="12"/>
          </p:nvPr>
        </p:nvSpPr>
        <p:spPr/>
        <p:txBody>
          <a:bodyPr/>
          <a:lstStyle/>
          <a:p>
            <a:fld id="{DBA6DB61-4362-44D1-BB09-4F1914041657}" type="slidenum">
              <a:rPr lang="en-US" smtClean="0"/>
              <a:t>57</a:t>
            </a:fld>
            <a:endParaRPr lang="en-US"/>
          </a:p>
        </p:txBody>
      </p:sp>
      <p:pic>
        <p:nvPicPr>
          <p:cNvPr id="6" name="Picture 5">
            <a:extLst>
              <a:ext uri="{FF2B5EF4-FFF2-40B4-BE49-F238E27FC236}">
                <a16:creationId xmlns:a16="http://schemas.microsoft.com/office/drawing/2014/main" id="{69973717-D8F4-466D-BEA3-CF0F3AFA26FF}"/>
              </a:ext>
            </a:extLst>
          </p:cNvPr>
          <p:cNvPicPr>
            <a:picLocks noChangeAspect="1"/>
          </p:cNvPicPr>
          <p:nvPr/>
        </p:nvPicPr>
        <p:blipFill>
          <a:blip r:embed="rId3"/>
          <a:stretch>
            <a:fillRect/>
          </a:stretch>
        </p:blipFill>
        <p:spPr>
          <a:xfrm>
            <a:off x="1007565" y="920108"/>
            <a:ext cx="4594860" cy="5574701"/>
          </a:xfrm>
          <a:prstGeom prst="rect">
            <a:avLst/>
          </a:prstGeom>
        </p:spPr>
      </p:pic>
      <p:pic>
        <p:nvPicPr>
          <p:cNvPr id="1026" name="Picture 2">
            <a:extLst>
              <a:ext uri="{FF2B5EF4-FFF2-40B4-BE49-F238E27FC236}">
                <a16:creationId xmlns:a16="http://schemas.microsoft.com/office/drawing/2014/main" id="{5BAE2F24-1252-418C-9EFA-CA1943F457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1789" y="1038554"/>
            <a:ext cx="5257800" cy="533781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F59B0DC-B0EF-4757-AC13-1EDC7A9CE21F}"/>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spTree>
    <p:extLst>
      <p:ext uri="{BB962C8B-B14F-4D97-AF65-F5344CB8AC3E}">
        <p14:creationId xmlns:p14="http://schemas.microsoft.com/office/powerpoint/2010/main" val="7990104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FE3D52-EF42-4DD1-9A2E-1453BCF3B172}"/>
              </a:ext>
            </a:extLst>
          </p:cNvPr>
          <p:cNvSpPr>
            <a:spLocks noGrp="1"/>
          </p:cNvSpPr>
          <p:nvPr>
            <p:ph type="sldNum" sz="quarter" idx="12"/>
          </p:nvPr>
        </p:nvSpPr>
        <p:spPr/>
        <p:txBody>
          <a:bodyPr/>
          <a:lstStyle/>
          <a:p>
            <a:fld id="{DBA6DB61-4362-44D1-BB09-4F1914041657}" type="slidenum">
              <a:rPr lang="en-US" smtClean="0"/>
              <a:t>58</a:t>
            </a:fld>
            <a:endParaRPr lang="en-US"/>
          </a:p>
        </p:txBody>
      </p:sp>
      <p:pic>
        <p:nvPicPr>
          <p:cNvPr id="2050" name="Picture 2">
            <a:extLst>
              <a:ext uri="{FF2B5EF4-FFF2-40B4-BE49-F238E27FC236}">
                <a16:creationId xmlns:a16="http://schemas.microsoft.com/office/drawing/2014/main" id="{702ABA3F-7A16-4995-B940-94ADF9CF6CE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8653" y="920108"/>
            <a:ext cx="5045143" cy="51219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A545E41-75EA-45AC-B762-13C1766B07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2448" y="920108"/>
            <a:ext cx="5471352" cy="529196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2F99EB4D-76B2-45A8-86C4-6EEF9212CB47}"/>
              </a:ext>
            </a:extLst>
          </p:cNvPr>
          <p:cNvSpPr txBox="1">
            <a:spLocks/>
          </p:cNvSpPr>
          <p:nvPr/>
        </p:nvSpPr>
        <p:spPr>
          <a:xfrm>
            <a:off x="0" y="0"/>
            <a:ext cx="12192000" cy="920108"/>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err="1">
                <a:solidFill>
                  <a:srgbClr val="00395C"/>
                </a:solidFill>
                <a:latin typeface="+mn-lt"/>
              </a:rPr>
              <a:t>scRNASeq</a:t>
            </a:r>
            <a:r>
              <a:rPr lang="en-US" sz="3600" b="0" i="0" u="none" strike="noStrike" baseline="0" dirty="0">
                <a:solidFill>
                  <a:srgbClr val="00395C"/>
                </a:solidFill>
                <a:latin typeface="+mn-lt"/>
              </a:rPr>
              <a:t> Analysis</a:t>
            </a:r>
          </a:p>
          <a:p>
            <a:pPr algn="ctr"/>
            <a:endParaRPr lang="en-US" sz="3600" dirty="0">
              <a:solidFill>
                <a:srgbClr val="00395C"/>
              </a:solidFill>
              <a:latin typeface="+mn-lt"/>
            </a:endParaRPr>
          </a:p>
        </p:txBody>
      </p:sp>
    </p:spTree>
    <p:extLst>
      <p:ext uri="{BB962C8B-B14F-4D97-AF65-F5344CB8AC3E}">
        <p14:creationId xmlns:p14="http://schemas.microsoft.com/office/powerpoint/2010/main" val="870986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AABD25-5C6F-45B9-8193-0466E75FDB13}"/>
              </a:ext>
            </a:extLst>
          </p:cNvPr>
          <p:cNvSpPr>
            <a:spLocks noGrp="1"/>
          </p:cNvSpPr>
          <p:nvPr>
            <p:ph type="sldNum" sz="quarter" idx="12"/>
          </p:nvPr>
        </p:nvSpPr>
        <p:spPr/>
        <p:txBody>
          <a:bodyPr/>
          <a:lstStyle/>
          <a:p>
            <a:fld id="{DBA6DB61-4362-44D1-BB09-4F1914041657}" type="slidenum">
              <a:rPr lang="en-US" smtClean="0"/>
              <a:t>59</a:t>
            </a:fld>
            <a:endParaRPr lang="en-US"/>
          </a:p>
        </p:txBody>
      </p:sp>
      <p:pic>
        <p:nvPicPr>
          <p:cNvPr id="3084" name="Picture 12">
            <a:extLst>
              <a:ext uri="{FF2B5EF4-FFF2-40B4-BE49-F238E27FC236}">
                <a16:creationId xmlns:a16="http://schemas.microsoft.com/office/drawing/2014/main" id="{BE9E2C9D-0518-4595-8A92-5B9543456D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3876" y="1144539"/>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A3BBB2DF-93D1-4D83-B058-FD24B98767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876" y="4001270"/>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4AFACB6-F9E8-4830-B0E8-597295C3F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14" y="4001270"/>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2F26DC92-1797-4FD4-BF6F-C9496310D7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14" y="1144539"/>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ACEDFF34-1D1D-406C-A12B-C7792B7D92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41003" y="4001270"/>
            <a:ext cx="2953569" cy="2856730"/>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CEC704B3-5625-42CA-A756-DBC41C597589}"/>
              </a:ext>
            </a:extLst>
          </p:cNvPr>
          <p:cNvSpPr txBox="1">
            <a:spLocks/>
          </p:cNvSpPr>
          <p:nvPr/>
        </p:nvSpPr>
        <p:spPr>
          <a:xfrm>
            <a:off x="0" y="0"/>
            <a:ext cx="12192000" cy="920108"/>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latin typeface="+mn-lt"/>
              </a:rPr>
              <a:t>Expression of Transposon Elements</a:t>
            </a:r>
          </a:p>
        </p:txBody>
      </p:sp>
      <p:pic>
        <p:nvPicPr>
          <p:cNvPr id="3096" name="Picture 24">
            <a:extLst>
              <a:ext uri="{FF2B5EF4-FFF2-40B4-BE49-F238E27FC236}">
                <a16:creationId xmlns:a16="http://schemas.microsoft.com/office/drawing/2014/main" id="{62903815-C264-4E1A-A3CB-6CC14345F7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6238" y="1144539"/>
            <a:ext cx="2953568" cy="2856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1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62</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63</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64</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65</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66</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67</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68</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69</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70</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72</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73</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74</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75</a:t>
            </a:fld>
            <a:endParaRPr lang="en-US"/>
          </a:p>
        </p:txBody>
      </p:sp>
    </p:spTree>
    <p:extLst>
      <p:ext uri="{BB962C8B-B14F-4D97-AF65-F5344CB8AC3E}">
        <p14:creationId xmlns:p14="http://schemas.microsoft.com/office/powerpoint/2010/main" val="37461012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76</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77</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78</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4/18/2022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79</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80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4/18/2022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81</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84</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85</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
        <p:nvSpPr>
          <p:cNvPr id="44" name="Title 1">
            <a:extLst>
              <a:ext uri="{FF2B5EF4-FFF2-40B4-BE49-F238E27FC236}">
                <a16:creationId xmlns:a16="http://schemas.microsoft.com/office/drawing/2014/main" id="{2784B9B3-5AD4-FA44-91EE-0F746492392A}"/>
              </a:ext>
            </a:extLst>
          </p:cNvPr>
          <p:cNvSpPr txBox="1">
            <a:spLocks/>
          </p:cNvSpPr>
          <p:nvPr/>
        </p:nvSpPr>
        <p:spPr>
          <a:xfrm>
            <a:off x="26814" y="21501"/>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Architecture in Transcription Regulation</a:t>
            </a:r>
          </a:p>
        </p:txBody>
      </p:sp>
    </p:spTree>
    <p:extLst>
      <p:ext uri="{BB962C8B-B14F-4D97-AF65-F5344CB8AC3E}">
        <p14:creationId xmlns:p14="http://schemas.microsoft.com/office/powerpoint/2010/main" val="28980497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86</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
        <p:nvSpPr>
          <p:cNvPr id="13" name="Title 1">
            <a:extLst>
              <a:ext uri="{FF2B5EF4-FFF2-40B4-BE49-F238E27FC236}">
                <a16:creationId xmlns:a16="http://schemas.microsoft.com/office/drawing/2014/main" id="{C0D51C43-9C08-6B4E-9501-CB98D02E2D91}"/>
              </a:ext>
            </a:extLst>
          </p:cNvPr>
          <p:cNvSpPr txBox="1">
            <a:spLocks/>
          </p:cNvSpPr>
          <p:nvPr/>
        </p:nvSpPr>
        <p:spPr>
          <a:xfrm>
            <a:off x="0" y="17699"/>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solidFill>
                  <a:srgbClr val="00395C"/>
                </a:solidFill>
              </a:rPr>
              <a:t>Cohesin</a:t>
            </a:r>
            <a:endParaRPr lang="en-US" sz="3600" dirty="0">
              <a:solidFill>
                <a:srgbClr val="00395C"/>
              </a:solidFill>
            </a:endParaRPr>
          </a:p>
        </p:txBody>
      </p:sp>
    </p:spTree>
    <p:extLst>
      <p:ext uri="{BB962C8B-B14F-4D97-AF65-F5344CB8AC3E}">
        <p14:creationId xmlns:p14="http://schemas.microsoft.com/office/powerpoint/2010/main" val="2271242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87</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89</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90</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91</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44509</TotalTime>
  <Words>11254</Words>
  <Application>Microsoft Office PowerPoint</Application>
  <PresentationFormat>Widescreen</PresentationFormat>
  <Paragraphs>1212</Paragraphs>
  <Slides>91</Slides>
  <Notes>70</Notes>
  <HiddenSlides>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91</vt:i4>
      </vt:variant>
    </vt:vector>
  </HeadingPairs>
  <TitlesOfParts>
    <vt:vector size="111" baseType="lpstr">
      <vt:lpstr>DIN Next</vt:lpstr>
      <vt:lpstr>HardingText-Regular2</vt:lpstr>
      <vt:lpstr>Helvetica Neue</vt:lpstr>
      <vt:lpstr>Helvetica Neue Light</vt:lpstr>
      <vt:lpstr>HelveticaNeueLTStd-Lt</vt:lpstr>
      <vt:lpstr>Muli</vt:lpstr>
      <vt:lpstr>proxima-nova</vt:lpstr>
      <vt:lpstr>TimesNewRomanPS-ItalicMT</vt:lpstr>
      <vt:lpstr>TimesNewRomanPSMT</vt:lpstr>
      <vt:lpstr>Univers55Roman</vt:lpstr>
      <vt:lpstr>Arial</vt:lpstr>
      <vt:lpstr>Calibri</vt:lpstr>
      <vt:lpstr>Calibri Light</vt:lpstr>
      <vt:lpstr>Cambria Math</vt:lpstr>
      <vt:lpstr>Georgia</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PowerPoint Presentation</vt:lpstr>
      <vt:lpstr>Machine Learning Framework for Regulatory Network Flat Version</vt:lpstr>
      <vt:lpstr>Some uncompleted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Li, Xiang</cp:lastModifiedBy>
  <cp:revision>1404</cp:revision>
  <dcterms:created xsi:type="dcterms:W3CDTF">2018-04-23T21:48:17Z</dcterms:created>
  <dcterms:modified xsi:type="dcterms:W3CDTF">2022-04-18T04:46:39Z</dcterms:modified>
</cp:coreProperties>
</file>